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1E71F1-A06A-4D85-93CB-3E3BA80D186C}"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2127956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E71F1-A06A-4D85-93CB-3E3BA80D186C}"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6718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E71F1-A06A-4D85-93CB-3E3BA80D186C}"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35932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E71F1-A06A-4D85-93CB-3E3BA80D186C}"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217524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E71F1-A06A-4D85-93CB-3E3BA80D186C}"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292900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1E71F1-A06A-4D85-93CB-3E3BA80D186C}"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49915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1E71F1-A06A-4D85-93CB-3E3BA80D186C}" type="datetimeFigureOut">
              <a:rPr lang="en-US" smtClean="0"/>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3587307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1E71F1-A06A-4D85-93CB-3E3BA80D186C}" type="datetimeFigureOut">
              <a:rPr lang="en-US" smtClean="0"/>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294817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E71F1-A06A-4D85-93CB-3E3BA80D186C}" type="datetimeFigureOut">
              <a:rPr lang="en-US" smtClean="0"/>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283990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E71F1-A06A-4D85-93CB-3E3BA80D186C}"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2083790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E71F1-A06A-4D85-93CB-3E3BA80D186C}"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F571A-EF74-4253-ACF5-F40D2E9FE546}" type="slidenum">
              <a:rPr lang="en-US" smtClean="0"/>
              <a:t>‹#›</a:t>
            </a:fld>
            <a:endParaRPr lang="en-US"/>
          </a:p>
        </p:txBody>
      </p:sp>
    </p:spTree>
    <p:extLst>
      <p:ext uri="{BB962C8B-B14F-4D97-AF65-F5344CB8AC3E}">
        <p14:creationId xmlns:p14="http://schemas.microsoft.com/office/powerpoint/2010/main" val="362274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E71F1-A06A-4D85-93CB-3E3BA80D186C}" type="datetimeFigureOut">
              <a:rPr lang="en-US" smtClean="0"/>
              <a:t>10/9/2012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F571A-EF74-4253-ACF5-F40D2E9FE546}" type="slidenum">
              <a:rPr lang="en-US" smtClean="0"/>
              <a:t>‹#›</a:t>
            </a:fld>
            <a:endParaRPr lang="en-US"/>
          </a:p>
        </p:txBody>
      </p:sp>
    </p:spTree>
    <p:extLst>
      <p:ext uri="{BB962C8B-B14F-4D97-AF65-F5344CB8AC3E}">
        <p14:creationId xmlns:p14="http://schemas.microsoft.com/office/powerpoint/2010/main" val="21795228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Political Parties</a:t>
            </a:r>
            <a:endParaRPr lang="en-US" dirty="0"/>
          </a:p>
        </p:txBody>
      </p:sp>
      <p:sp>
        <p:nvSpPr>
          <p:cNvPr id="3" name="Subtitle 2"/>
          <p:cNvSpPr>
            <a:spLocks noGrp="1"/>
          </p:cNvSpPr>
          <p:nvPr>
            <p:ph type="subTitle" idx="1"/>
          </p:nvPr>
        </p:nvSpPr>
        <p:spPr>
          <a:xfrm>
            <a:off x="838200" y="3886200"/>
            <a:ext cx="8077200" cy="1752600"/>
          </a:xfrm>
        </p:spPr>
        <p:txBody>
          <a:bodyPr>
            <a:normAutofit fontScale="92500"/>
          </a:bodyPr>
          <a:lstStyle/>
          <a:p>
            <a:pPr algn="l"/>
            <a:r>
              <a:rPr lang="en-US" dirty="0" smtClean="0"/>
              <a:t>Voluntary associations of people who seek to control the government through common principles based upon peaceful and legal action.</a:t>
            </a:r>
            <a:endParaRPr lang="en-US" dirty="0"/>
          </a:p>
        </p:txBody>
      </p:sp>
      <p:pic>
        <p:nvPicPr>
          <p:cNvPr id="2050" name="Picture 2" descr="C:\Users\oWNER\AppData\Local\Microsoft\Windows\Temporary Internet Files\Content.IE5\DFV9K04R\MC90013965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52400"/>
            <a:ext cx="2686507" cy="2405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73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Political Parties are the link between people and the government. (Party in the Electorate)</a:t>
            </a:r>
          </a:p>
          <a:p>
            <a:r>
              <a:rPr lang="en-US" dirty="0" smtClean="0"/>
              <a:t>All parties are “extra-constitutional” and were created from custom and usage, not created or governed by the Constitution.</a:t>
            </a:r>
          </a:p>
          <a:p>
            <a:r>
              <a:rPr lang="en-US" dirty="0" smtClean="0"/>
              <a:t>Appointed and elected officials represent the party (Party in Government)</a:t>
            </a:r>
          </a:p>
          <a:p>
            <a:r>
              <a:rPr lang="en-US" dirty="0" smtClean="0"/>
              <a:t>Structurally, the parties are run by the national committee, state committee and local committee. (Party in Organization)</a:t>
            </a:r>
          </a:p>
        </p:txBody>
      </p:sp>
    </p:spTree>
    <p:extLst>
      <p:ext uri="{BB962C8B-B14F-4D97-AF65-F5344CB8AC3E}">
        <p14:creationId xmlns:p14="http://schemas.microsoft.com/office/powerpoint/2010/main" val="371809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Political Parties</a:t>
            </a:r>
            <a:endParaRPr lang="en-US" dirty="0"/>
          </a:p>
        </p:txBody>
      </p:sp>
      <p:sp>
        <p:nvSpPr>
          <p:cNvPr id="3" name="Content Placeholder 2"/>
          <p:cNvSpPr>
            <a:spLocks noGrp="1"/>
          </p:cNvSpPr>
          <p:nvPr>
            <p:ph idx="1"/>
          </p:nvPr>
        </p:nvSpPr>
        <p:spPr/>
        <p:txBody>
          <a:bodyPr>
            <a:normAutofit lnSpcReduction="10000"/>
          </a:bodyPr>
          <a:lstStyle/>
          <a:p>
            <a:r>
              <a:rPr lang="en-US" dirty="0" smtClean="0"/>
              <a:t>Make policy preferences</a:t>
            </a:r>
          </a:p>
          <a:p>
            <a:r>
              <a:rPr lang="en-US" dirty="0" smtClean="0"/>
              <a:t>Set agendas</a:t>
            </a:r>
          </a:p>
          <a:p>
            <a:r>
              <a:rPr lang="en-US" dirty="0" smtClean="0"/>
              <a:t>Help select candidates for office</a:t>
            </a:r>
          </a:p>
          <a:p>
            <a:r>
              <a:rPr lang="en-US" dirty="0" smtClean="0"/>
              <a:t>Run campaigns</a:t>
            </a:r>
          </a:p>
          <a:p>
            <a:r>
              <a:rPr lang="en-US" dirty="0" smtClean="0"/>
              <a:t>Educate the electorate</a:t>
            </a:r>
          </a:p>
          <a:p>
            <a:r>
              <a:rPr lang="en-US" dirty="0" smtClean="0"/>
              <a:t>Organize the government</a:t>
            </a:r>
          </a:p>
          <a:p>
            <a:r>
              <a:rPr lang="en-US" dirty="0" smtClean="0"/>
              <a:t>One of the access points of special interests and individuals seeking help from the system.</a:t>
            </a:r>
            <a:endParaRPr lang="en-US" dirty="0"/>
          </a:p>
        </p:txBody>
      </p:sp>
    </p:spTree>
    <p:extLst>
      <p:ext uri="{BB962C8B-B14F-4D97-AF65-F5344CB8AC3E}">
        <p14:creationId xmlns:p14="http://schemas.microsoft.com/office/powerpoint/2010/main" val="58193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Factors Which Have Weakened Political Parties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Primaries</a:t>
            </a:r>
          </a:p>
          <a:p>
            <a:r>
              <a:rPr lang="en-US" dirty="0" smtClean="0"/>
              <a:t>Alternative Methods of Raising Money</a:t>
            </a:r>
          </a:p>
          <a:p>
            <a:r>
              <a:rPr lang="en-US" dirty="0" smtClean="0"/>
              <a:t>Political Action Committees (PAC’s)</a:t>
            </a:r>
          </a:p>
          <a:p>
            <a:r>
              <a:rPr lang="en-US" dirty="0" smtClean="0"/>
              <a:t>Public Financing of Presidential Elections</a:t>
            </a:r>
          </a:p>
          <a:p>
            <a:r>
              <a:rPr lang="en-US" dirty="0" smtClean="0"/>
              <a:t>Citizens United v. Federal Elections Commission</a:t>
            </a:r>
          </a:p>
          <a:p>
            <a:r>
              <a:rPr lang="en-US" dirty="0" smtClean="0"/>
              <a:t>Loss of patronage power</a:t>
            </a:r>
          </a:p>
          <a:p>
            <a:r>
              <a:rPr lang="en-US" dirty="0" smtClean="0"/>
              <a:t>Government taking on social responsibility, i.e. welfare</a:t>
            </a:r>
          </a:p>
          <a:p>
            <a:r>
              <a:rPr lang="en-US" dirty="0" smtClean="0"/>
              <a:t>Local Congressional offices for constituent services</a:t>
            </a:r>
          </a:p>
          <a:p>
            <a:r>
              <a:rPr lang="en-US" dirty="0" smtClean="0"/>
              <a:t>Media Covers the candidate, not the party</a:t>
            </a:r>
          </a:p>
          <a:p>
            <a:r>
              <a:rPr lang="en-US" dirty="0" smtClean="0"/>
              <a:t>Split-ticket voting</a:t>
            </a:r>
            <a:endParaRPr lang="en-US" dirty="0"/>
          </a:p>
        </p:txBody>
      </p:sp>
    </p:spTree>
    <p:extLst>
      <p:ext uri="{BB962C8B-B14F-4D97-AF65-F5344CB8AC3E}">
        <p14:creationId xmlns:p14="http://schemas.microsoft.com/office/powerpoint/2010/main" val="92982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of Parties</a:t>
            </a:r>
            <a:endParaRPr lang="en-US" dirty="0"/>
          </a:p>
        </p:txBody>
      </p:sp>
      <p:sp>
        <p:nvSpPr>
          <p:cNvPr id="3" name="Content Placeholder 2"/>
          <p:cNvSpPr>
            <a:spLocks noGrp="1"/>
          </p:cNvSpPr>
          <p:nvPr>
            <p:ph idx="1"/>
          </p:nvPr>
        </p:nvSpPr>
        <p:spPr/>
        <p:txBody>
          <a:bodyPr/>
          <a:lstStyle/>
          <a:p>
            <a:r>
              <a:rPr lang="en-US" dirty="0" smtClean="0"/>
              <a:t>Evade the issues</a:t>
            </a:r>
          </a:p>
          <a:p>
            <a:r>
              <a:rPr lang="en-US" dirty="0" smtClean="0"/>
              <a:t>No new ideas</a:t>
            </a:r>
          </a:p>
          <a:p>
            <a:r>
              <a:rPr lang="en-US" dirty="0" smtClean="0"/>
              <a:t>Pander to special interests and fail to deliver on promises</a:t>
            </a:r>
          </a:p>
          <a:p>
            <a:r>
              <a:rPr lang="en-US" dirty="0" smtClean="0"/>
              <a:t>Corruption (influence of PAC’s, </a:t>
            </a:r>
            <a:r>
              <a:rPr lang="en-US" dirty="0" err="1" smtClean="0"/>
              <a:t>etc</a:t>
            </a:r>
            <a:r>
              <a:rPr lang="en-US" dirty="0" smtClean="0"/>
              <a:t>)</a:t>
            </a:r>
          </a:p>
          <a:p>
            <a:r>
              <a:rPr lang="en-US" dirty="0" smtClean="0"/>
              <a:t>Divided government, Gridlock</a:t>
            </a:r>
          </a:p>
          <a:p>
            <a:pPr marL="0" indent="0">
              <a:buNone/>
            </a:pPr>
            <a:endParaRPr lang="en-US" dirty="0"/>
          </a:p>
        </p:txBody>
      </p:sp>
    </p:spTree>
    <p:extLst>
      <p:ext uri="{BB962C8B-B14F-4D97-AF65-F5344CB8AC3E}">
        <p14:creationId xmlns:p14="http://schemas.microsoft.com/office/powerpoint/2010/main" val="284059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Federalist #10</a:t>
            </a:r>
            <a:endParaRPr lang="en-US" i="1" dirty="0"/>
          </a:p>
        </p:txBody>
      </p:sp>
      <p:sp>
        <p:nvSpPr>
          <p:cNvPr id="3" name="Content Placeholder 2"/>
          <p:cNvSpPr>
            <a:spLocks noGrp="1"/>
          </p:cNvSpPr>
          <p:nvPr>
            <p:ph idx="1"/>
          </p:nvPr>
        </p:nvSpPr>
        <p:spPr>
          <a:xfrm>
            <a:off x="457199" y="2222355"/>
            <a:ext cx="8229600" cy="4525963"/>
          </a:xfrm>
        </p:spPr>
        <p:txBody>
          <a:bodyPr>
            <a:normAutofit fontScale="92500" lnSpcReduction="20000"/>
          </a:bodyPr>
          <a:lstStyle/>
          <a:p>
            <a:pPr marL="0" indent="0">
              <a:buNone/>
            </a:pPr>
            <a:endParaRPr lang="en-US" sz="2000" i="1" dirty="0" smtClean="0"/>
          </a:p>
          <a:p>
            <a:pPr marL="0" indent="0">
              <a:buNone/>
            </a:pPr>
            <a:endParaRPr lang="en-US" sz="2400" i="1" dirty="0"/>
          </a:p>
          <a:p>
            <a:pPr marL="0" indent="0">
              <a:buNone/>
            </a:pPr>
            <a:endParaRPr lang="en-US" sz="2000" i="1" dirty="0" smtClean="0"/>
          </a:p>
          <a:p>
            <a:pPr marL="0" indent="0">
              <a:buNone/>
            </a:pPr>
            <a:endParaRPr lang="en-US" sz="2000" i="1" dirty="0"/>
          </a:p>
          <a:p>
            <a:pPr marL="0" indent="0">
              <a:buNone/>
            </a:pPr>
            <a:endParaRPr lang="en-US" sz="2000" i="1" dirty="0" smtClean="0"/>
          </a:p>
          <a:p>
            <a:pPr marL="0" indent="0">
              <a:buNone/>
            </a:pPr>
            <a:endParaRPr lang="en-US" sz="2000" i="1" dirty="0"/>
          </a:p>
          <a:p>
            <a:pPr marL="0" indent="0">
              <a:buNone/>
            </a:pPr>
            <a:r>
              <a:rPr lang="en-US" sz="2000" i="1" dirty="0" smtClean="0"/>
              <a:t>The latent causes of faction are thus sown in the nature of man; and we see them everywhere brought into different degrees of activity, according to the different circumstances of civil society. A zeal for different opinions concerning religion, concerning government, and many other points, as well of speculation as of practice; an attachment to different leaders ambitiously contending for pre-eminence and power; or to persons of other descriptions whose fortunes have been interesting to the human passions, have, in turn, divided mankind into parties, inflamed them with mutual animosity, and rendered them much more disposed to vex and oppress each other than to co-operate for their common good</a:t>
            </a:r>
            <a:r>
              <a:rPr lang="en-US" sz="2000" dirty="0" smtClean="0"/>
              <a:t>.   James Madison</a:t>
            </a:r>
            <a:endParaRPr lang="en-US" sz="20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239982"/>
            <a:ext cx="1467718"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99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Coalitions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Republican Party appeals to rural and suburban dwellers, New Englanders (except Massachusetts), Mid-westerners, Westerners, white collar workers, older voters, WASPs, high income, high educated, the religious right, anti-abortion, conservatives.</a:t>
            </a:r>
          </a:p>
          <a:p>
            <a:r>
              <a:rPr lang="en-US" dirty="0" smtClean="0"/>
              <a:t>The Democratic Party appeals to urban dwellers, African Americans, Jews, *Catholics, other minorities, blue-collar workers, union members, lower educated, lower income, intellectuals, gay rights, women, pro-choice.</a:t>
            </a:r>
          </a:p>
          <a:p>
            <a:r>
              <a:rPr lang="en-US" dirty="0" smtClean="0"/>
              <a:t>Catholics and Southerners used to be Democrats, but are increasingly Republican.</a:t>
            </a:r>
          </a:p>
          <a:p>
            <a:endParaRPr lang="en-US" dirty="0" smtClean="0"/>
          </a:p>
        </p:txBody>
      </p:sp>
      <p:pic>
        <p:nvPicPr>
          <p:cNvPr id="4098" name="Picture 2" descr="C:\Users\oWNER\AppData\Local\Microsoft\Windows\Temporary Internet Files\Content.IE5\DFV9K04R\MC90014072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0938" y="152400"/>
            <a:ext cx="1168523" cy="1371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0"/>
            <a:ext cx="1152144"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94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Third Parties</a:t>
            </a:r>
            <a:endParaRPr lang="en-US" dirty="0"/>
          </a:p>
        </p:txBody>
      </p:sp>
      <p:sp>
        <p:nvSpPr>
          <p:cNvPr id="3" name="Content Placeholder 2"/>
          <p:cNvSpPr>
            <a:spLocks noGrp="1"/>
          </p:cNvSpPr>
          <p:nvPr>
            <p:ph idx="1"/>
          </p:nvPr>
        </p:nvSpPr>
        <p:spPr/>
        <p:txBody>
          <a:bodyPr>
            <a:normAutofit/>
          </a:bodyPr>
          <a:lstStyle/>
          <a:p>
            <a:r>
              <a:rPr lang="en-US" dirty="0" smtClean="0"/>
              <a:t>Third Parties take three forms: ideological, issue party, protest, single-issue</a:t>
            </a:r>
          </a:p>
          <a:p>
            <a:r>
              <a:rPr lang="en-US" dirty="0" smtClean="0"/>
              <a:t>Third parties tend to be ideological, i.e. The Green Party, United We Stand (Ross Perot) which became the Reform Party</a:t>
            </a:r>
          </a:p>
          <a:p>
            <a:r>
              <a:rPr lang="en-US" dirty="0" smtClean="0"/>
              <a:t>The Electoral College system stacks the deck against third party candidates due to the winner-take-all system.</a:t>
            </a:r>
          </a:p>
          <a:p>
            <a:endParaRPr lang="en-US" dirty="0"/>
          </a:p>
        </p:txBody>
      </p:sp>
    </p:spTree>
    <p:extLst>
      <p:ext uri="{BB962C8B-B14F-4D97-AF65-F5344CB8AC3E}">
        <p14:creationId xmlns:p14="http://schemas.microsoft.com/office/powerpoint/2010/main" val="180967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Structure and Organization of Political Parties</a:t>
            </a:r>
            <a:endParaRPr lang="en-US" sz="3400" dirty="0"/>
          </a:p>
        </p:txBody>
      </p:sp>
      <p:sp>
        <p:nvSpPr>
          <p:cNvPr id="3" name="Content Placeholder 2"/>
          <p:cNvSpPr>
            <a:spLocks noGrp="1"/>
          </p:cNvSpPr>
          <p:nvPr>
            <p:ph idx="1"/>
          </p:nvPr>
        </p:nvSpPr>
        <p:spPr/>
        <p:txBody>
          <a:bodyPr/>
          <a:lstStyle/>
          <a:p>
            <a:r>
              <a:rPr lang="en-US" dirty="0" smtClean="0"/>
              <a:t>National Convention</a:t>
            </a:r>
          </a:p>
          <a:p>
            <a:r>
              <a:rPr lang="en-US" dirty="0" smtClean="0"/>
              <a:t>National Committee</a:t>
            </a:r>
          </a:p>
          <a:p>
            <a:r>
              <a:rPr lang="en-US" dirty="0" smtClean="0"/>
              <a:t>National Chairperson</a:t>
            </a:r>
          </a:p>
          <a:p>
            <a:r>
              <a:rPr lang="en-US" dirty="0" smtClean="0"/>
              <a:t>Congressional campaign Committee </a:t>
            </a:r>
          </a:p>
          <a:p>
            <a:r>
              <a:rPr lang="en-US" dirty="0" smtClean="0"/>
              <a:t>State and Local Organization</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038600"/>
            <a:ext cx="2209800"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8349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531</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Political Parties</vt:lpstr>
      <vt:lpstr>Political Parties</vt:lpstr>
      <vt:lpstr>Functions of Political Parties</vt:lpstr>
      <vt:lpstr>Factors Which Have Weakened Political Parties</vt:lpstr>
      <vt:lpstr>Criticism of Parties</vt:lpstr>
      <vt:lpstr>The Federalist #10</vt:lpstr>
      <vt:lpstr>Party Coalitions</vt:lpstr>
      <vt:lpstr>Role of Third Parties</vt:lpstr>
      <vt:lpstr>Structure and Organization of Political Parties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dc:title>
  <dc:creator>User</dc:creator>
  <cp:lastModifiedBy>User</cp:lastModifiedBy>
  <cp:revision>12</cp:revision>
  <dcterms:created xsi:type="dcterms:W3CDTF">2012-10-09T17:49:02Z</dcterms:created>
  <dcterms:modified xsi:type="dcterms:W3CDTF">2012-10-09T19:30:36Z</dcterms:modified>
</cp:coreProperties>
</file>